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Roboto-bold.fntdata"/><Relationship Id="rId10" Type="http://schemas.openxmlformats.org/officeDocument/2006/relationships/slide" Target="slides/slide6.xml"/><Relationship Id="rId21" Type="http://schemas.openxmlformats.org/officeDocument/2006/relationships/font" Target="fonts/Roboto-regular.fntdata"/><Relationship Id="rId13" Type="http://schemas.openxmlformats.org/officeDocument/2006/relationships/slide" Target="slides/slide9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18690d5a5_0_45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c18690d5a5_0_4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18690d5a5_0_45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c18690d5a5_0_4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18690d5a5_0_4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c18690d5a5_0_45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c18690d5a5_0_4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c18690d5a5_0_4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18690d5a5_0_4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c18690d5a5_0_4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18690d5a5_0_4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c18690d5a5_0_4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18690d5a5_0_48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c18690d5a5_0_4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18690d5a5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18690d5a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18690d5a5_0_46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18690d5a5_0_4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c18690d5a5_0_4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c18690d5a5_0_47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18690d5a5_0_45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18690d5a5_0_4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18690d5a5_0_45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c18690d5a5_0_4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18690d5a5_0_4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c18690d5a5_0_4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5204762"/>
            <a:ext cx="12191695" cy="1653192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354000" y="3692002"/>
            <a:ext cx="5393700" cy="169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wacademy.cnu.ac.kr/" TargetMode="External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-learn.cnu.ac.kr" TargetMode="External"/><Relationship Id="rId4" Type="http://schemas.openxmlformats.org/officeDocument/2006/relationships/hyperlink" Target="https://school.programmers.co.kr" TargetMode="External"/><Relationship Id="rId5" Type="http://schemas.openxmlformats.org/officeDocument/2006/relationships/hyperlink" Target="http://algo.cnu.ac.kr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4.jpg"/><Relationship Id="rId5" Type="http://schemas.openxmlformats.org/officeDocument/2006/relationships/image" Target="../media/image14.jpg"/><Relationship Id="rId6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142"/>
              <a:buFont typeface="Malgun Gothic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Malgun Gothic"/>
              <a:buNone/>
            </a:pPr>
            <a:r>
              <a:rPr lang="ko-KR"/>
              <a:t>CNU SW 아카데미</a:t>
            </a:r>
            <a:br>
              <a:rPr lang="ko-KR"/>
            </a:br>
            <a:r>
              <a:rPr lang="ko-KR"/>
              <a:t>2023년 2기 정규교육과정 </a:t>
            </a:r>
            <a:r>
              <a:rPr lang="ko-KR" sz="5000"/>
              <a:t>오리엔테이션</a:t>
            </a:r>
            <a:endParaRPr sz="5000"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2022.12.29(목)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CNU SW 아카데미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http://swacademy.cnu.ac.kr</a:t>
            </a:r>
            <a:r>
              <a:rPr lang="ko-KR"/>
              <a:t> 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875" y="0"/>
            <a:ext cx="1301125" cy="1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99" y="443275"/>
            <a:ext cx="6851524" cy="542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00" y="1502074"/>
            <a:ext cx="3996751" cy="33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0150"/>
            <a:ext cx="5905075" cy="49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SW 개발자 성장 필수 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6666"/>
              <a:buChar char="●"/>
            </a:pPr>
            <a:r>
              <a:rPr lang="ko-KR">
                <a:solidFill>
                  <a:srgbClr val="FF0000"/>
                </a:solidFill>
              </a:rPr>
              <a:t>기본: 성실성(오프라인 출석, 1일 1코딩, 1일 commit, 1일 1팀 활동, 1일 질문/답)</a:t>
            </a:r>
            <a:endParaRPr>
              <a:solidFill>
                <a:srgbClr val="FF0000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ko-KR"/>
              <a:t>전공</a:t>
            </a:r>
            <a:endParaRPr/>
          </a:p>
          <a:p>
            <a:pPr indent="-278765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7368"/>
              <a:buChar char="○"/>
            </a:pPr>
            <a:r>
              <a:rPr lang="ko-KR"/>
              <a:t>코딩: </a:t>
            </a:r>
            <a:r>
              <a:rPr lang="ko-KR">
                <a:solidFill>
                  <a:srgbClr val="9900FF"/>
                </a:solidFill>
              </a:rPr>
              <a:t>클린코딩, 테스팅, TDD </a:t>
            </a:r>
            <a:endParaRPr>
              <a:solidFill>
                <a:srgbClr val="9900FF"/>
              </a:solidFill>
            </a:endParaRPr>
          </a:p>
          <a:p>
            <a:pPr indent="-278765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7368"/>
              <a:buChar char="○"/>
            </a:pPr>
            <a:r>
              <a:rPr lang="ko-KR"/>
              <a:t>트랙필수 지식: Java/Spring, JavaScript/React </a:t>
            </a:r>
            <a:endParaRPr/>
          </a:p>
          <a:p>
            <a:pPr indent="-278765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47368"/>
              <a:buChar char="○"/>
            </a:pPr>
            <a:r>
              <a:rPr lang="ko-KR">
                <a:solidFill>
                  <a:srgbClr val="0000FF"/>
                </a:solidFill>
              </a:rPr>
              <a:t>코딩테스트</a:t>
            </a:r>
            <a:endParaRPr>
              <a:solidFill>
                <a:srgbClr val="0000FF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ko-KR"/>
              <a:t>자기관리</a:t>
            </a:r>
            <a:endParaRPr/>
          </a:p>
          <a:p>
            <a:pPr indent="-278765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147368"/>
              <a:buChar char="○"/>
            </a:pPr>
            <a:r>
              <a:rPr lang="ko-KR">
                <a:solidFill>
                  <a:srgbClr val="00FF00"/>
                </a:solidFill>
              </a:rPr>
              <a:t>github profile/repo 관리</a:t>
            </a:r>
            <a:endParaRPr>
              <a:solidFill>
                <a:srgbClr val="00FF00"/>
              </a:solidFill>
            </a:endParaRPr>
          </a:p>
          <a:p>
            <a:pPr indent="-278765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7368"/>
              <a:buChar char="○"/>
            </a:pPr>
            <a:r>
              <a:rPr lang="ko-KR"/>
              <a:t>테크 블로그(팀프로젝트/개인 학습)</a:t>
            </a:r>
            <a:endParaRPr/>
          </a:p>
          <a:p>
            <a:pPr indent="-278765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○"/>
            </a:pPr>
            <a:r>
              <a:rPr lang="ko-KR"/>
              <a:t>이력서</a:t>
            </a:r>
            <a:endParaRPr sz="2400"/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ko-KR"/>
              <a:t>커뮤니케이션</a:t>
            </a:r>
            <a:endParaRPr/>
          </a:p>
          <a:p>
            <a:pPr indent="-278765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147368"/>
              <a:buChar char="○"/>
            </a:pPr>
            <a:r>
              <a:rPr lang="ko-KR">
                <a:solidFill>
                  <a:srgbClr val="FF00FF"/>
                </a:solidFill>
              </a:rPr>
              <a:t>프로젝트 발표, 팀프로젝트 활동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25" y="217450"/>
            <a:ext cx="3445025" cy="13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877" y="2445021"/>
            <a:ext cx="3445025" cy="369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6975" y="4866894"/>
            <a:ext cx="3445027" cy="189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CNU SW Academy 역량 평가 실시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875" y="2052638"/>
            <a:ext cx="71247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교육생 공지사항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527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교육생 </a:t>
            </a:r>
            <a:r>
              <a:rPr lang="ko-KR"/>
              <a:t>의무</a:t>
            </a:r>
            <a:endParaRPr/>
          </a:p>
          <a:p>
            <a:pPr indent="-251459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출석: 최소 80% 출석(1일 8시간), 지각/조퇴/외출/결석시 별도 신청 및 대체학습보고서 제출</a:t>
            </a:r>
            <a:endParaRPr/>
          </a:p>
          <a:p>
            <a:pPr indent="-190500" lvl="2" marL="1143000" rtl="0" algn="l">
              <a:spcBef>
                <a:spcPts val="500"/>
              </a:spcBef>
              <a:spcAft>
                <a:spcPts val="0"/>
              </a:spcAft>
              <a:buSzPts val="1200"/>
              <a:buChar char="■"/>
            </a:pPr>
            <a:r>
              <a:rPr lang="ko-KR" sz="1300"/>
              <a:t>병가, 공결, 취업 관련 등 공식 인정 이외에는 별도 사업단에 문의 필요</a:t>
            </a:r>
            <a:endParaRPr sz="1300"/>
          </a:p>
          <a:p>
            <a:pPr indent="-251459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학습 보고서: 주간 학습보고서, 프로젝트, 팀 활동 보고서 등등 </a:t>
            </a:r>
            <a:endParaRPr/>
          </a:p>
          <a:p>
            <a:pPr indent="-251459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SW 아카데미 오프라인 교육(1주 4회 이상)</a:t>
            </a:r>
            <a:endParaRPr/>
          </a:p>
          <a:p>
            <a:pPr indent="-213359" lvl="1" marL="685800" rtl="0" algn="l"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코딩테스트 교육 </a:t>
            </a:r>
            <a:endParaRPr/>
          </a:p>
          <a:p>
            <a:pPr indent="-213359" lvl="1" marL="685800" rtl="0" algn="l"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개인 유선  이어폰 지참(필수)</a:t>
            </a:r>
            <a:endParaRPr/>
          </a:p>
          <a:p>
            <a:pPr indent="-7747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5527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ko-KR"/>
              <a:t>수료</a:t>
            </a:r>
            <a:endParaRPr/>
          </a:p>
          <a:p>
            <a:pPr indent="-251459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매월 최소수료조건(80% 출석) 만족시 교육지원금 매월 30만원 지급(총 4개월)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온라인 LMS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CNU 사이버캠퍼스 -&gt; 중요공지사항, 오프라인 강의자료, 보고서제출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https://e-learn.cnu.ac.kr</a:t>
            </a:r>
            <a:r>
              <a:rPr lang="ko-KR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프로그래머스 -&gt; 트랙별 공지사항, 온라인 교육 컨텐츠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https://school.programmers.co.kr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코딩테스트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 u="sng">
                <a:solidFill>
                  <a:schemeClr val="hlink"/>
                </a:solidFill>
                <a:hlinkClick r:id="rId5"/>
              </a:rPr>
              <a:t>http://algo.cnu.ac.kr</a:t>
            </a:r>
            <a:r>
              <a:rPr lang="ko-KR"/>
              <a:t>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또는 프로그래머스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QnA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SW 아카데미 행정실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정보화본부 본관 2층 사무실 042 821 7282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swacademy@cnu.ac.kr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2023년도 2기 정규 교육과정 개요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ko-KR"/>
              <a:t>트랙</a:t>
            </a:r>
            <a:endParaRPr/>
          </a:p>
          <a:p>
            <a:pPr indent="-2921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ko-KR"/>
              <a:t>백엔드: Java/Spring    42명</a:t>
            </a:r>
            <a:endParaRPr/>
          </a:p>
          <a:p>
            <a:pPr indent="-2921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ko-KR"/>
              <a:t>프론트엔드1(웹): JavaScript/React  21명</a:t>
            </a:r>
            <a:endParaRPr/>
          </a:p>
          <a:p>
            <a:pPr indent="-2921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ko-KR"/>
              <a:t>프론트엔드2(iOS): Swift/iOS app  7명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67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ko-KR"/>
              <a:t>교육기간</a:t>
            </a:r>
            <a:endParaRPr/>
          </a:p>
          <a:p>
            <a:pPr indent="-2667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2023년 1월 2일 ~ 4개월: 80일 (1일8시간)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1,2월 집중 교육, 3,4월 기업체 프로젝트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교육장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정보화본부 3층 강의실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119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150" y="1942163"/>
            <a:ext cx="2181550" cy="226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3625" y="3672050"/>
            <a:ext cx="2321075" cy="2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1850" y="4456725"/>
            <a:ext cx="2644625" cy="19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0300" y="0"/>
            <a:ext cx="2181562" cy="29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강사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-KR"/>
              <a:t>충남대학교 교수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컴퓨터융합학부 이영석, 김종익, 이성호, 양희철, 장진수, 김기일 교수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객체지향프로그래밍, OS, DB, 리눅스, 네트워크, 보안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ko-KR"/>
              <a:t>충남대학교 석박사 강사</a:t>
            </a:r>
            <a:endParaRPr/>
          </a:p>
          <a:p>
            <a: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팀프로젝트 멘토링</a:t>
            </a:r>
            <a:endParaRPr/>
          </a:p>
          <a:p>
            <a: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유닛테스팅, 클린코딩, 실무 코딩, 해커톤</a:t>
            </a:r>
            <a:endParaRPr/>
          </a:p>
          <a:p>
            <a: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코딩테스트</a:t>
            </a:r>
            <a:endParaRPr/>
          </a:p>
          <a:p>
            <a:pPr indent="0" lvl="0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ko-KR"/>
              <a:t>충남대학교 TA</a:t>
            </a:r>
            <a:endParaRPr/>
          </a:p>
          <a:p>
            <a: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실습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-KR"/>
              <a:t>기업재직자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아이티센 그룹, 티맥스 그룹, 쎄트렉아이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ko-KR"/>
              <a:t>외부전문가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Docker, Kubernetes 전문가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iOS 전문 강사</a:t>
            </a:r>
            <a:endParaRPr/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교육 개요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415600" y="1639967"/>
            <a:ext cx="53331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527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ko-KR"/>
              <a:t>학습 + 프로젝트: 16주 80일</a:t>
            </a:r>
            <a:endParaRPr/>
          </a:p>
          <a:p>
            <a:pPr indent="-2514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일정: 1월 2일 ~ 4월 말</a:t>
            </a:r>
            <a:endParaRPr/>
          </a:p>
          <a:p>
            <a:pPr indent="-2514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집중 교육 </a:t>
            </a:r>
            <a:r>
              <a:rPr lang="ko-KR"/>
              <a:t>8주</a:t>
            </a:r>
            <a:r>
              <a:rPr lang="ko-KR"/>
              <a:t>: 온라인(프로그래머스) + 오프라인</a:t>
            </a:r>
            <a:endParaRPr/>
          </a:p>
          <a:p>
            <a:pPr indent="-2514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프로젝트 8주: 자율프로젝트/프로그래머스/기업 </a:t>
            </a:r>
            <a:endParaRPr/>
          </a:p>
          <a:p>
            <a:pPr indent="-24765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ko-KR"/>
              <a:t>교과목 연계: 종합설계1/2, 고급SW설계, 심화프로젝트랩, 공개소프트웨어실습, 컴퓨터네트워크, 기타 개별 교과목에서 SW 개발 프로젝트 인정가능함(사전 협의 필요)</a:t>
            </a:r>
            <a:endParaRPr/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2667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ko-KR"/>
              <a:t>학습 방법</a:t>
            </a:r>
            <a:endParaRPr sz="2400"/>
          </a:p>
          <a:p>
            <a:pPr indent="-251459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온라인 + 오프라인 수업 병행</a:t>
            </a:r>
            <a:endParaRPr/>
          </a:p>
          <a:p>
            <a:pPr indent="-251459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온라인: 프로그래머스 LMS</a:t>
            </a:r>
            <a:endParaRPr/>
          </a:p>
          <a:p>
            <a:pPr indent="-251459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오프라인</a:t>
            </a:r>
            <a:endParaRPr sz="1900"/>
          </a:p>
          <a:p>
            <a:pPr indent="-24765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ko-KR"/>
              <a:t>QnA, 실습</a:t>
            </a:r>
            <a:endParaRPr/>
          </a:p>
          <a:p>
            <a:pPr indent="-24765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ko-KR"/>
              <a:t>컴퓨터공학 핵심 교과목 Review, 코딩테스트, 팀프로젝트, 기업 멘토링</a:t>
            </a:r>
            <a:endParaRPr/>
          </a:p>
          <a:p>
            <a:pPr indent="-24765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ko-KR"/>
              <a:t>TA 실습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53" y="0"/>
            <a:ext cx="282959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072" y="25100"/>
            <a:ext cx="267890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5017" y="50200"/>
            <a:ext cx="36332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527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ko-KR"/>
              <a:t>1월 </a:t>
            </a:r>
            <a:endParaRPr/>
          </a:p>
          <a:p>
            <a:pPr indent="-2514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온라인 학습 + 오프라인 강의: 백엔드/프론트엔드 기초Java/DB/Spring, JavaScript</a:t>
            </a:r>
            <a:endParaRPr/>
          </a:p>
          <a:p>
            <a:pPr indent="-2514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전공수업</a:t>
            </a:r>
            <a:endParaRPr/>
          </a:p>
          <a:p>
            <a:pPr indent="-2514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팀 프로젝트</a:t>
            </a:r>
            <a:endParaRPr/>
          </a:p>
          <a:p>
            <a:pPr indent="-2514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ko-KR"/>
              <a:t>코딩테스트</a:t>
            </a:r>
            <a:endParaRPr/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ko-KR"/>
              <a:t>2월</a:t>
            </a:r>
            <a:endParaRPr/>
          </a:p>
          <a:p>
            <a:pPr indent="-266700" lvl="1" marL="6858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온라인 학습 + 오프라인 강의: 백엔드/프론트엔드 : Java/DB/Spring, JavaScript</a:t>
            </a:r>
            <a:endParaRPr/>
          </a:p>
          <a:p>
            <a:pPr indent="-215900" lvl="1" marL="6858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전공수업</a:t>
            </a:r>
            <a:endParaRPr/>
          </a:p>
          <a:p>
            <a:pPr indent="-266700" lvl="1" marL="6858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팀 프로젝트</a:t>
            </a:r>
            <a:endParaRPr/>
          </a:p>
          <a:p>
            <a:pPr indent="-266700" lvl="1" marL="6858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CNU SW 역량 평가1</a:t>
            </a:r>
            <a:endParaRPr/>
          </a:p>
          <a:p>
            <a:pPr indent="-99059" lvl="1" marL="685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교육 일정: </a:t>
            </a:r>
            <a:r>
              <a:rPr lang="ko-KR"/>
              <a:t>1,2,3,4월 계획</a:t>
            </a:r>
            <a:endParaRPr/>
          </a:p>
        </p:txBody>
      </p:sp>
      <p:sp>
        <p:nvSpPr>
          <p:cNvPr id="138" name="Google Shape;138;p19"/>
          <p:cNvSpPr txBox="1"/>
          <p:nvPr>
            <p:ph idx="2" type="body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-KR"/>
              <a:t>3월</a:t>
            </a:r>
            <a:endParaRPr/>
          </a:p>
          <a:p>
            <a:pPr indent="-266700" lvl="1" marL="6858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기업 팀 프로젝트</a:t>
            </a:r>
            <a:endParaRPr/>
          </a:p>
          <a:p>
            <a:pPr indent="-406400" lvl="2" marL="18288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ko-KR"/>
              <a:t>아이티센, 티맥스, 쎄트렉아이 외 </a:t>
            </a:r>
            <a:endParaRPr/>
          </a:p>
          <a:p>
            <a:pPr indent="-266700" lvl="1" marL="6858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CNU SW 역량 평가2</a:t>
            </a:r>
            <a:endParaRPr/>
          </a:p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-KR"/>
              <a:t>4월</a:t>
            </a:r>
            <a:endParaRPr/>
          </a:p>
          <a:p>
            <a:pPr indent="-266700" lvl="1" marL="6858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팀 프로젝트</a:t>
            </a:r>
            <a:endParaRPr/>
          </a:p>
          <a:p>
            <a:pPr indent="-406400" lvl="1" marL="12192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-KR"/>
              <a:t>아이티센, 티맥스, 쎄트렉아이 외 </a:t>
            </a:r>
            <a:endParaRPr/>
          </a:p>
          <a:p>
            <a:pPr indent="-266700" lvl="1" marL="6858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ko-KR"/>
              <a:t>CNU SW 역량 평가3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346" y="840775"/>
            <a:ext cx="6069625" cy="454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025" y="872125"/>
            <a:ext cx="6412977" cy="429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65125"/>
            <a:ext cx="5992152" cy="62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200" y="365125"/>
            <a:ext cx="5885226" cy="64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235750"/>
            <a:ext cx="635328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775" y="655225"/>
            <a:ext cx="5920277" cy="62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